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7" r:id="rId6"/>
    <p:sldId id="261" r:id="rId7"/>
    <p:sldId id="262" r:id="rId8"/>
    <p:sldId id="263" r:id="rId9"/>
    <p:sldId id="264" r:id="rId10"/>
    <p:sldId id="265" r:id="rId11"/>
    <p:sldId id="270" r:id="rId12"/>
    <p:sldId id="269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oppins" panose="00000500000000000000" pitchFamily="2" charset="0"/>
      <p:regular r:id="rId20"/>
      <p:bold r:id="rId21"/>
      <p:italic r:id="rId22"/>
      <p:boldItalic r:id="rId23"/>
    </p:embeddedFont>
    <p:embeddedFont>
      <p:font typeface="Poppins Bold" panose="00000800000000000000" pitchFamily="2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8D9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0F1430-6B59-6148-CF32-11B83ADEBBF5}" v="887" dt="2022-04-01T01:44:39.312"/>
    <p1510:client id="{1F42B4DD-CB0E-505B-F34C-D5D230579EAE}" v="665" dt="2022-03-31T21:56:21.104"/>
    <p1510:client id="{37F6F5EA-85CB-4496-9494-23126C809C69}" v="285" dt="2022-03-31T04:59:23.243"/>
    <p1510:client id="{4923D529-E3AD-4C48-A23D-DC190F03E763}" v="1644" dt="2022-04-01T04:06:22.231"/>
    <p1510:client id="{65138714-E836-0A07-03F9-0D065175C77B}" v="254" dt="2022-04-01T05:15:59.295"/>
    <p1510:client id="{6A44C539-E1D2-4061-A295-68922562BFA5}" v="560" dt="2022-04-01T13:55:25.384"/>
    <p1510:client id="{8272CD57-772C-5613-0594-42FE57ED4FAA}" v="14" dt="2022-04-01T01:38:49.105"/>
    <p1510:client id="{8A0899A6-A1C4-EF4C-8C1F-D62A0E8683F7}" v="548" dt="2022-04-01T01:07:24.692"/>
    <p1510:client id="{E65B6593-8A7F-4E78-B37F-9720994EB1D7}" v="723" dt="2022-03-31T20:49:41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8A0F7-4B67-492B-8F5C-F458A601D247}" type="datetimeFigureOut">
              <a:t>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8CDBF-A942-4328-8F8A-1FB388875D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38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PoP</a:t>
            </a:r>
            <a:r>
              <a:rPr lang="en-US">
                <a:cs typeface="Calibri"/>
              </a:rPr>
              <a:t> or </a:t>
            </a:r>
            <a:r>
              <a:rPr lang="en-US" err="1">
                <a:cs typeface="Calibri"/>
              </a:rPr>
              <a:t>PoD</a:t>
            </a:r>
            <a:r>
              <a:rPr lang="en-US">
                <a:cs typeface="Calibri"/>
              </a:rPr>
              <a:t> for strategic equities</a:t>
            </a:r>
          </a:p>
          <a:p>
            <a:r>
              <a:rPr lang="en-US">
                <a:cs typeface="Calibri"/>
              </a:rPr>
              <a:t>Equities consumers experience?</a:t>
            </a:r>
          </a:p>
          <a:p>
            <a:r>
              <a:rPr lang="en-US">
                <a:cs typeface="Calibri"/>
              </a:rPr>
              <a:t>Better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8CDBF-A942-4328-8F8A-1FB388875DD6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78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 Houston previously mentioned, we found the EMEA to be the region with the most sales and potential profitability. </a:t>
            </a:r>
          </a:p>
          <a:p>
            <a:r>
              <a:rPr lang="en-US"/>
              <a:t>The next thing we had to look at was the channel which we would distribute products.</a:t>
            </a:r>
            <a:endParaRPr lang="en-US">
              <a:cs typeface="Calibri"/>
            </a:endParaRPr>
          </a:p>
          <a:p>
            <a:r>
              <a:rPr lang="en-US"/>
              <a:t> As shown in the graph, web based sales accounted for the highest sum of total sales in the EMEA region. </a:t>
            </a:r>
          </a:p>
          <a:p>
            <a:r>
              <a:rPr lang="en-US">
                <a:cs typeface="Calibri" panose="020F0502020204030204"/>
              </a:rPr>
              <a:t>There has been a general upward trend of online sales, and this will most likely continue as technology increases. this makes the strategy predictive of the future.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8CDBF-A942-4328-8F8A-1FB388875DD6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255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Next, we looked at the target demographic for the product. In both average and sum sales, the 18-30 age demographic was the most lucrative.</a:t>
            </a:r>
          </a:p>
          <a:p>
            <a:r>
              <a:rPr lang="en-US">
                <a:cs typeface="Calibri"/>
              </a:rPr>
              <a:t>We also expected this demographic to be more interested in using web based shopping services.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8CDBF-A942-4328-8F8A-1FB388875DD6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64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so, we found this to be evident in the data, as the highest sum of sales from this demographic does come from online sales.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8CDBF-A942-4328-8F8A-1FB388875DD6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27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Lastly, we had to find which product category was the most profitable in the EMEA region. Category 1 had the highest sum of sales in the region.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8CDBF-A942-4328-8F8A-1FB388875DD6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49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Not only that, product 1 is also the highest selling product category for online sales alone, a clear indicator that this product is selling online. Additionally, for the 18-30 age demographic, product 1 is significantly higher in sales than the other product types, meaning that it would synergize with both online sales and the age demographic. We believe that targeting the EMEA region with a specific focus on product 1, </a:t>
            </a:r>
            <a:r>
              <a:rPr lang="en-US"/>
              <a:t>web sales, </a:t>
            </a:r>
            <a:r>
              <a:rPr lang="en-US">
                <a:cs typeface="Calibri"/>
              </a:rPr>
              <a:t>and the </a:t>
            </a:r>
            <a:r>
              <a:rPr lang="en-US"/>
              <a:t>age demographic </a:t>
            </a:r>
            <a:r>
              <a:rPr lang="en-US">
                <a:cs typeface="Calibri"/>
              </a:rPr>
              <a:t>of 18-30. These will give REI the biggest advantage in licensing the brand outside of the US.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8CDBF-A942-4328-8F8A-1FB388875DD6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08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8CDBF-A942-4328-8F8A-1FB388875DD6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47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6.svg"/><Relationship Id="rId9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dorferries.co.uk/tourism-in-europe-statistics#:~:text=EU%20TOURISM%20ARRIVAL%20STATISTICS&amp;text=Global%20visitors%20to%20EU%20destinations,a%205.5%25%20increase%20from%202017" TargetMode="External"/><Relationship Id="rId2" Type="http://schemas.openxmlformats.org/officeDocument/2006/relationships/hyperlink" Target="https://ibis.accor.com/gb/editorial/article/top-10-adventure-bucket-list-for-outdoor-addicts-in-the-middle-east-3-80000.s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apersowl.com/examples/recreational-equipment-incorporated-swot-analysis/#:~:text=Some%20significant%20strengths%20of%20REI,co%2Dop%20in%20the%20nati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2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20173" y="0"/>
            <a:ext cx="7367827" cy="10287000"/>
            <a:chOff x="0" y="0"/>
            <a:chExt cx="982377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141" r="23141"/>
            <a:stretch>
              <a:fillRect/>
            </a:stretch>
          </p:blipFill>
          <p:spPr>
            <a:xfrm>
              <a:off x="0" y="0"/>
              <a:ext cx="982377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025463" y="-4526979"/>
            <a:ext cx="7850656" cy="7850656"/>
            <a:chOff x="0" y="0"/>
            <a:chExt cx="1708150" cy="1708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68D95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98829" y="1175515"/>
            <a:ext cx="1535069" cy="15082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98829" y="4126246"/>
            <a:ext cx="8188070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87"/>
              </a:lnSpc>
              <a:spcBef>
                <a:spcPct val="0"/>
              </a:spcBef>
            </a:pPr>
            <a:r>
              <a:rPr lang="en-US" sz="5919">
                <a:solidFill>
                  <a:srgbClr val="242424"/>
                </a:solidFill>
                <a:latin typeface="Poppins Bold"/>
              </a:rPr>
              <a:t>REI Expansion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8829" y="5272261"/>
            <a:ext cx="6097371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>
                <a:solidFill>
                  <a:srgbClr val="242424"/>
                </a:solidFill>
                <a:latin typeface="Poppins"/>
              </a:rPr>
              <a:t>Paige </a:t>
            </a:r>
            <a:r>
              <a:rPr lang="en-US" sz="2000" err="1">
                <a:solidFill>
                  <a:srgbClr val="242424"/>
                </a:solidFill>
                <a:latin typeface="Poppins"/>
              </a:rPr>
              <a:t>Goetsch</a:t>
            </a:r>
            <a:r>
              <a:rPr lang="en-US" sz="2000">
                <a:solidFill>
                  <a:srgbClr val="242424"/>
                </a:solidFill>
                <a:latin typeface="Poppins"/>
              </a:rPr>
              <a:t>, Houston Brackett, Jessica Sheehan, Oliver Liston, David Greenberg</a:t>
            </a:r>
          </a:p>
        </p:txBody>
      </p:sp>
      <p:pic>
        <p:nvPicPr>
          <p:cNvPr id="15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31768872-3202-7144-BC38-9D9E94945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40060"/>
            <a:ext cx="8521700" cy="40469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594406" y="7435379"/>
            <a:ext cx="7850656" cy="7850656"/>
            <a:chOff x="0" y="0"/>
            <a:chExt cx="1708150" cy="1708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68D95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361749" y="348839"/>
            <a:ext cx="1535069" cy="15082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92082" y="9133983"/>
            <a:ext cx="1535069" cy="1508205"/>
          </a:xfrm>
          <a:prstGeom prst="rect">
            <a:avLst/>
          </a:prstGeom>
        </p:spPr>
      </p:pic>
      <p:pic>
        <p:nvPicPr>
          <p:cNvPr id="20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D29BA9FA-7DEC-ADCA-89DD-94A271AA0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275" y="1755368"/>
            <a:ext cx="7429500" cy="8252283"/>
          </a:xfrm>
          <a:prstGeom prst="rect">
            <a:avLst/>
          </a:prstGeom>
        </p:spPr>
      </p:pic>
      <p:grpSp>
        <p:nvGrpSpPr>
          <p:cNvPr id="10" name="Group 4">
            <a:extLst>
              <a:ext uri="{FF2B5EF4-FFF2-40B4-BE49-F238E27FC236}">
                <a16:creationId xmlns:a16="http://schemas.microsoft.com/office/drawing/2014/main" id="{CE504496-761F-FB06-0ABD-740F94E02F94}"/>
              </a:ext>
            </a:extLst>
          </p:cNvPr>
          <p:cNvGrpSpPr>
            <a:grpSpLocks noChangeAspect="1"/>
          </p:cNvGrpSpPr>
          <p:nvPr/>
        </p:nvGrpSpPr>
        <p:grpSpPr>
          <a:xfrm>
            <a:off x="1054767" y="-7438933"/>
            <a:ext cx="7850656" cy="7850656"/>
            <a:chOff x="0" y="0"/>
            <a:chExt cx="1708150" cy="1708150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C8F7042-F95B-2099-3D69-B9761B205444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68D95"/>
            </a:solidFill>
          </p:spPr>
        </p:sp>
      </p:grpSp>
      <p:pic>
        <p:nvPicPr>
          <p:cNvPr id="3" name="Graphic 5" descr="Back with solid fill">
            <a:extLst>
              <a:ext uri="{FF2B5EF4-FFF2-40B4-BE49-F238E27FC236}">
                <a16:creationId xmlns:a16="http://schemas.microsoft.com/office/drawing/2014/main" id="{AC4112CB-4055-9FF3-EB19-04C9E0A39C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53657" y="631054"/>
            <a:ext cx="914400" cy="914400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AE952965-289B-5AD8-BD48-393FBE120B92}"/>
              </a:ext>
            </a:extLst>
          </p:cNvPr>
          <p:cNvSpPr txBox="1"/>
          <p:nvPr/>
        </p:nvSpPr>
        <p:spPr>
          <a:xfrm>
            <a:off x="10878685" y="234728"/>
            <a:ext cx="5920668" cy="3610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4000">
                <a:solidFill>
                  <a:srgbClr val="242424"/>
                </a:solidFill>
                <a:latin typeface="Poppins"/>
                <a:cs typeface="Poppins"/>
              </a:rPr>
              <a:t>Product 1 has highest total sales in EMEA</a:t>
            </a:r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endParaRPr lang="en-US" sz="4000">
              <a:solidFill>
                <a:srgbClr val="242424"/>
              </a:solidFill>
              <a:latin typeface="Poppins"/>
              <a:cs typeface="Poppins"/>
            </a:endParaRPr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19">
              <a:solidFill>
                <a:srgbClr val="242424"/>
              </a:solidFill>
              <a:latin typeface="Poppins"/>
              <a:cs typeface="Poppins"/>
            </a:endParaRPr>
          </a:p>
        </p:txBody>
      </p:sp>
      <p:pic>
        <p:nvPicPr>
          <p:cNvPr id="14" name="Graphic 5" descr="Back with solid fill">
            <a:extLst>
              <a:ext uri="{FF2B5EF4-FFF2-40B4-BE49-F238E27FC236}">
                <a16:creationId xmlns:a16="http://schemas.microsoft.com/office/drawing/2014/main" id="{5E651EA3-3D7A-40D6-CAE5-31FFFBFE5B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53657" y="3481254"/>
            <a:ext cx="914400" cy="914400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BDB8E202-02D2-A876-1874-FDE5FDC25E62}"/>
              </a:ext>
            </a:extLst>
          </p:cNvPr>
          <p:cNvSpPr txBox="1"/>
          <p:nvPr/>
        </p:nvSpPr>
        <p:spPr>
          <a:xfrm>
            <a:off x="10878684" y="2754045"/>
            <a:ext cx="8217349" cy="3610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4000">
                <a:solidFill>
                  <a:srgbClr val="242424"/>
                </a:solidFill>
                <a:latin typeface="Poppins"/>
                <a:cs typeface="Poppins"/>
              </a:rPr>
              <a:t>18-30 Age range is mainly where people buy 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4000">
                <a:solidFill>
                  <a:srgbClr val="242424"/>
                </a:solidFill>
                <a:latin typeface="Poppins"/>
                <a:cs typeface="Poppins"/>
              </a:rPr>
              <a:t>camping gear</a:t>
            </a:r>
            <a:endParaRPr lang="en-US">
              <a:ea typeface="Calibri"/>
              <a:cs typeface="Calibri"/>
            </a:endParaRPr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19">
              <a:solidFill>
                <a:srgbClr val="242424"/>
              </a:solidFill>
              <a:latin typeface="Poppins"/>
              <a:cs typeface="Poppins"/>
            </a:endParaRPr>
          </a:p>
        </p:txBody>
      </p:sp>
      <p:pic>
        <p:nvPicPr>
          <p:cNvPr id="13" name="Picture 17" descr="A picture containing tree, person, outdoor, ground&#10;&#10;Description automatically generated">
            <a:extLst>
              <a:ext uri="{FF2B5EF4-FFF2-40B4-BE49-F238E27FC236}">
                <a16:creationId xmlns:a16="http://schemas.microsoft.com/office/drawing/2014/main" id="{AF2D7017-636F-D9B8-631F-14772B221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3177" y="5649840"/>
            <a:ext cx="6257658" cy="4210939"/>
          </a:xfrm>
          <a:prstGeom prst="rect">
            <a:avLst/>
          </a:prstGeom>
        </p:spPr>
      </p:pic>
      <p:sp>
        <p:nvSpPr>
          <p:cNvPr id="18" name="TextBox 8">
            <a:extLst>
              <a:ext uri="{FF2B5EF4-FFF2-40B4-BE49-F238E27FC236}">
                <a16:creationId xmlns:a16="http://schemas.microsoft.com/office/drawing/2014/main" id="{E2B32818-11A0-E3DD-D0AC-F018BD735393}"/>
              </a:ext>
            </a:extLst>
          </p:cNvPr>
          <p:cNvSpPr txBox="1"/>
          <p:nvPr/>
        </p:nvSpPr>
        <p:spPr>
          <a:xfrm>
            <a:off x="1493903" y="661484"/>
            <a:ext cx="7442516" cy="891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67"/>
              </a:lnSpc>
            </a:pPr>
            <a:r>
              <a:rPr lang="en-US" sz="5900" b="1">
                <a:solidFill>
                  <a:srgbClr val="242424"/>
                </a:solidFill>
                <a:latin typeface="Poppins Bold"/>
              </a:rPr>
              <a:t>Product Category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7081833" y="6695660"/>
            <a:ext cx="7850656" cy="7850656"/>
            <a:chOff x="0" y="0"/>
            <a:chExt cx="1708150" cy="1708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68D95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06369" y="1785423"/>
            <a:ext cx="1535069" cy="15082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734538" y="3299074"/>
            <a:ext cx="1535069" cy="1508205"/>
          </a:xfrm>
          <a:prstGeom prst="rect">
            <a:avLst/>
          </a:prstGeom>
        </p:spPr>
      </p:pic>
      <p:pic>
        <p:nvPicPr>
          <p:cNvPr id="19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DF7D232D-D5B8-E0A8-9EDC-EEADE1238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512" y="2358558"/>
            <a:ext cx="6902266" cy="7668789"/>
          </a:xfrm>
          <a:prstGeom prst="rect">
            <a:avLst/>
          </a:prstGeom>
        </p:spPr>
      </p:pic>
      <p:grpSp>
        <p:nvGrpSpPr>
          <p:cNvPr id="10" name="Group 4">
            <a:extLst>
              <a:ext uri="{FF2B5EF4-FFF2-40B4-BE49-F238E27FC236}">
                <a16:creationId xmlns:a16="http://schemas.microsoft.com/office/drawing/2014/main" id="{B4C1602F-E21C-0B49-8C41-63A2A04654E3}"/>
              </a:ext>
            </a:extLst>
          </p:cNvPr>
          <p:cNvGrpSpPr>
            <a:grpSpLocks noChangeAspect="1"/>
          </p:cNvGrpSpPr>
          <p:nvPr/>
        </p:nvGrpSpPr>
        <p:grpSpPr>
          <a:xfrm>
            <a:off x="11421261" y="-7155052"/>
            <a:ext cx="7850656" cy="7850656"/>
            <a:chOff x="0" y="0"/>
            <a:chExt cx="1708150" cy="1708150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DD7C033-0EC6-0B27-7CF7-2D46718EAB8B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68D95"/>
            </a:solidFill>
          </p:spPr>
        </p:sp>
      </p:grpSp>
      <p:pic>
        <p:nvPicPr>
          <p:cNvPr id="3" name="Graphic 5" descr="Aquarius with solid fill">
            <a:extLst>
              <a:ext uri="{FF2B5EF4-FFF2-40B4-BE49-F238E27FC236}">
                <a16:creationId xmlns:a16="http://schemas.microsoft.com/office/drawing/2014/main" id="{BB4E0F24-8A08-2E46-06B3-CCFBFD4810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010025" y="5991225"/>
            <a:ext cx="10258425" cy="914400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B6C9A2B7-BD66-A9A3-BF5F-2A314654F3F6}"/>
              </a:ext>
            </a:extLst>
          </p:cNvPr>
          <p:cNvSpPr txBox="1"/>
          <p:nvPr/>
        </p:nvSpPr>
        <p:spPr>
          <a:xfrm>
            <a:off x="2341793" y="515670"/>
            <a:ext cx="5920668" cy="2686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4000">
                <a:solidFill>
                  <a:srgbClr val="242424"/>
                </a:solidFill>
                <a:latin typeface="Poppins"/>
                <a:cs typeface="Poppins"/>
              </a:rPr>
              <a:t>Product 1 has highest online sales</a:t>
            </a:r>
            <a:endParaRPr lang="en-US"/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19">
              <a:solidFill>
                <a:srgbClr val="242424"/>
              </a:solidFill>
              <a:latin typeface="Poppins"/>
              <a:cs typeface="Poppins"/>
            </a:endParaRPr>
          </a:p>
        </p:txBody>
      </p:sp>
      <p:pic>
        <p:nvPicPr>
          <p:cNvPr id="7" name="Graphic 12" descr="Chevron arrows with solid fill">
            <a:extLst>
              <a:ext uri="{FF2B5EF4-FFF2-40B4-BE49-F238E27FC236}">
                <a16:creationId xmlns:a16="http://schemas.microsoft.com/office/drawing/2014/main" id="{3BA53A6A-AF95-3EB1-DA74-750DAF046C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36914" y="591848"/>
            <a:ext cx="914400" cy="914400"/>
          </a:xfrm>
          <a:prstGeom prst="rect">
            <a:avLst/>
          </a:prstGeom>
        </p:spPr>
      </p:pic>
      <p:pic>
        <p:nvPicPr>
          <p:cNvPr id="15" name="Graphic 12" descr="Chevron arrows with solid fill">
            <a:extLst>
              <a:ext uri="{FF2B5EF4-FFF2-40B4-BE49-F238E27FC236}">
                <a16:creationId xmlns:a16="http://schemas.microsoft.com/office/drawing/2014/main" id="{A938899F-3DEA-0C1B-413C-ED78FF6266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73343" y="698670"/>
            <a:ext cx="914400" cy="914400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03C84735-C600-E1D2-D201-6F9165B31A24}"/>
              </a:ext>
            </a:extLst>
          </p:cNvPr>
          <p:cNvSpPr txBox="1"/>
          <p:nvPr/>
        </p:nvSpPr>
        <p:spPr>
          <a:xfrm>
            <a:off x="10788904" y="432450"/>
            <a:ext cx="6882069" cy="175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4000">
                <a:solidFill>
                  <a:srgbClr val="242424"/>
                </a:solidFill>
                <a:latin typeface="Poppins"/>
                <a:cs typeface="Poppins"/>
              </a:rPr>
              <a:t>Product 1 has highest sales for </a:t>
            </a:r>
            <a:r>
              <a:rPr lang="en-US" sz="4000">
                <a:solidFill>
                  <a:srgbClr val="242424"/>
                </a:solidFill>
                <a:ea typeface="+mn-lt"/>
                <a:cs typeface="+mn-lt"/>
              </a:rPr>
              <a:t>age </a:t>
            </a:r>
            <a:r>
              <a:rPr lang="en-US" sz="4000">
                <a:solidFill>
                  <a:srgbClr val="242424"/>
                </a:solidFill>
                <a:latin typeface="Poppins"/>
                <a:cs typeface="Poppins"/>
              </a:rPr>
              <a:t>18-30</a:t>
            </a:r>
            <a:endParaRPr lang="en-US"/>
          </a:p>
        </p:txBody>
      </p:sp>
      <p:pic>
        <p:nvPicPr>
          <p:cNvPr id="13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9144DFE4-283A-64F2-CFEE-F7A25549FB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1440" y="2357262"/>
            <a:ext cx="6898388" cy="765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50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B19E1396-7426-524E-AEA7-AB2C31243811}"/>
              </a:ext>
            </a:extLst>
          </p:cNvPr>
          <p:cNvGrpSpPr>
            <a:grpSpLocks noChangeAspect="1"/>
          </p:cNvGrpSpPr>
          <p:nvPr/>
        </p:nvGrpSpPr>
        <p:grpSpPr>
          <a:xfrm>
            <a:off x="12420600" y="-3009900"/>
            <a:ext cx="7850656" cy="7850656"/>
            <a:chOff x="0" y="0"/>
            <a:chExt cx="1708150" cy="1708150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308D38FA-7F06-A74F-A17E-9DBD165160A1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68D9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79C552A-7655-3748-A607-13D1FCEFC162}"/>
              </a:ext>
            </a:extLst>
          </p:cNvPr>
          <p:cNvSpPr txBox="1"/>
          <p:nvPr/>
        </p:nvSpPr>
        <p:spPr>
          <a:xfrm>
            <a:off x="6967763" y="5143500"/>
            <a:ext cx="43524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latin typeface="Poppins" pitchFamily="2" charset="77"/>
                <a:cs typeface="Poppins" pitchFamily="2" charset="77"/>
              </a:rPr>
              <a:t>Thank you!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92441A-0BD5-D44B-8D32-B08F59D16C9E}"/>
              </a:ext>
            </a:extLst>
          </p:cNvPr>
          <p:cNvGrpSpPr/>
          <p:nvPr/>
        </p:nvGrpSpPr>
        <p:grpSpPr>
          <a:xfrm rot="1025155">
            <a:off x="-3250894" y="6889728"/>
            <a:ext cx="20871535" cy="7459955"/>
            <a:chOff x="0" y="0"/>
            <a:chExt cx="24384000" cy="32484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BE1888-11B0-CF46-801E-737E6EFCB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1118" b="41118"/>
            <a:stretch>
              <a:fillRect/>
            </a:stretch>
          </p:blipFill>
          <p:spPr>
            <a:xfrm>
              <a:off x="0" y="0"/>
              <a:ext cx="24384000" cy="3248459"/>
            </a:xfrm>
            <a:prstGeom prst="rect">
              <a:avLst/>
            </a:prstGeom>
          </p:spPr>
        </p:pic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D1B6884F-8F6B-634C-9779-ED47716E6CC2}"/>
              </a:ext>
            </a:extLst>
          </p:cNvPr>
          <p:cNvGrpSpPr>
            <a:grpSpLocks noChangeAspect="1"/>
          </p:cNvGrpSpPr>
          <p:nvPr/>
        </p:nvGrpSpPr>
        <p:grpSpPr>
          <a:xfrm>
            <a:off x="4038600" y="7007256"/>
            <a:ext cx="7850656" cy="7850656"/>
            <a:chOff x="0" y="0"/>
            <a:chExt cx="1708150" cy="1708150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C89706F-8897-6E40-966E-AF08ED9A60D3}"/>
                </a:ext>
              </a:extLst>
            </p:cNvPr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68D95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4114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A9F374-726A-1A44-AC0E-E50363CBF00B}"/>
              </a:ext>
            </a:extLst>
          </p:cNvPr>
          <p:cNvSpPr txBox="1"/>
          <p:nvPr/>
        </p:nvSpPr>
        <p:spPr>
          <a:xfrm>
            <a:off x="762000" y="647700"/>
            <a:ext cx="3405099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900">
                <a:latin typeface="Poppins" pitchFamily="2" charset="77"/>
                <a:cs typeface="Poppins" pitchFamily="2" charset="77"/>
              </a:rPr>
              <a:t>Sources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256946-F806-0440-99D1-A3DBB159B1AE}"/>
              </a:ext>
            </a:extLst>
          </p:cNvPr>
          <p:cNvSpPr txBox="1"/>
          <p:nvPr/>
        </p:nvSpPr>
        <p:spPr>
          <a:xfrm>
            <a:off x="990600" y="1943100"/>
            <a:ext cx="1577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2"/>
              </a:rPr>
              <a:t>https://ibis.accor.com/gb/editorial/article/top-10-adventure-bucket-list-for-outdoor-addicts-in-the-middle-east-3-80000.shtml</a:t>
            </a:r>
            <a:endParaRPr lang="en-US"/>
          </a:p>
          <a:p>
            <a:r>
              <a:rPr lang="en-US">
                <a:hlinkClick r:id="rId3"/>
              </a:rPr>
              <a:t>https://www.condorferries.co.uk/tourism-in-europe-statistics#:~:text=EU%20TOURISM%20ARRIVAL%20STATISTICS&amp;text=Global%20visitors%20to%20EU%20destinations,a%205.5%25%20increase%20from%202017</a:t>
            </a:r>
            <a:r>
              <a:rPr lang="en-US"/>
              <a:t>. </a:t>
            </a:r>
          </a:p>
          <a:p>
            <a:r>
              <a:rPr lang="en-US">
                <a:hlinkClick r:id="rId4"/>
              </a:rPr>
              <a:t>https://papersowl.com/examples/recreational-equipment-incorporated-swot-analysis/#:~:text=Some%20significant%20strengths%20of%20REI,co%2Dop%20in%20the%20nation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36215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946039" y="-3264951"/>
            <a:ext cx="7850656" cy="7850656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68D9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823027"/>
            <a:chOff x="0" y="0"/>
            <a:chExt cx="24384000" cy="324845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41118" b="41118"/>
            <a:stretch>
              <a:fillRect/>
            </a:stretch>
          </p:blipFill>
          <p:spPr>
            <a:xfrm>
              <a:off x="0" y="0"/>
              <a:ext cx="24384000" cy="3248459"/>
            </a:xfrm>
            <a:prstGeom prst="rect">
              <a:avLst/>
            </a:prstGeom>
          </p:spPr>
        </p:pic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3925328" y="7027083"/>
            <a:ext cx="7850656" cy="7850656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68D9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231104" y="1931944"/>
            <a:ext cx="7835984" cy="1010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87"/>
              </a:lnSpc>
              <a:spcBef>
                <a:spcPct val="0"/>
              </a:spcBef>
            </a:pPr>
            <a:r>
              <a:rPr lang="en-US" sz="5900">
                <a:solidFill>
                  <a:srgbClr val="242424"/>
                </a:solidFill>
                <a:latin typeface="Poppins Bold"/>
              </a:rPr>
              <a:t>Executive Summary</a:t>
            </a:r>
            <a:endParaRPr lang="en-US" sz="5919">
              <a:solidFill>
                <a:srgbClr val="242424"/>
              </a:solidFill>
              <a:latin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80785" y="4685649"/>
            <a:ext cx="11126430" cy="682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7"/>
              </a:lnSpc>
              <a:spcBef>
                <a:spcPct val="0"/>
              </a:spcBef>
            </a:pPr>
            <a:endParaRPr lang="en-US" sz="4000">
              <a:solidFill>
                <a:srgbClr val="242424"/>
              </a:solidFill>
              <a:latin typeface="Poppins"/>
              <a:cs typeface="Poppi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D015E-1624-0025-8759-19B938B94755}"/>
              </a:ext>
            </a:extLst>
          </p:cNvPr>
          <p:cNvSpPr txBox="1"/>
          <p:nvPr/>
        </p:nvSpPr>
        <p:spPr>
          <a:xfrm>
            <a:off x="3937820" y="4079159"/>
            <a:ext cx="65777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161F8-7C37-11CE-B1A0-53036567C22F}"/>
              </a:ext>
            </a:extLst>
          </p:cNvPr>
          <p:cNvSpPr txBox="1"/>
          <p:nvPr/>
        </p:nvSpPr>
        <p:spPr>
          <a:xfrm>
            <a:off x="3576793" y="3963936"/>
            <a:ext cx="109162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- 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C68B68-EFE0-2845-8621-7EF9F1D145A6}"/>
              </a:ext>
            </a:extLst>
          </p:cNvPr>
          <p:cNvSpPr/>
          <p:nvPr/>
        </p:nvSpPr>
        <p:spPr>
          <a:xfrm>
            <a:off x="3395095" y="6814598"/>
            <a:ext cx="4014438" cy="282497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rgbClr val="FFFFFF"/>
                </a:solidFill>
                <a:latin typeface="Poppins Bold"/>
                <a:cs typeface="Calibri"/>
              </a:rPr>
              <a:t>SWOT </a:t>
            </a:r>
          </a:p>
          <a:p>
            <a:pPr algn="ctr"/>
            <a:endParaRPr lang="en-US">
              <a:solidFill>
                <a:srgbClr val="FFFFFF"/>
              </a:solidFill>
              <a:cs typeface="Calibri"/>
            </a:endParaRPr>
          </a:p>
          <a:p>
            <a:pPr algn="ctr"/>
            <a:endParaRPr lang="en-US">
              <a:solidFill>
                <a:srgbClr val="FFFFFF"/>
              </a:solidFill>
              <a:cs typeface="Calibri"/>
            </a:endParaRPr>
          </a:p>
          <a:p>
            <a:pPr algn="ctr"/>
            <a:endParaRPr lang="en-US">
              <a:solidFill>
                <a:srgbClr val="FFFFFF"/>
              </a:solidFill>
              <a:cs typeface="Calibri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A867E3-97DD-9F6D-9E49-DA225C2DDA79}"/>
              </a:ext>
            </a:extLst>
          </p:cNvPr>
          <p:cNvSpPr/>
          <p:nvPr/>
        </p:nvSpPr>
        <p:spPr>
          <a:xfrm>
            <a:off x="562125" y="2439930"/>
            <a:ext cx="3940095" cy="326172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700" b="1">
                <a:latin typeface="Poppins Bold"/>
                <a:cs typeface="Calibri"/>
              </a:rPr>
              <a:t>BPS &amp;</a:t>
            </a:r>
            <a:r>
              <a:rPr lang="en-US" sz="2800" b="1">
                <a:latin typeface="Poppins Bold"/>
                <a:ea typeface="+mn-lt"/>
                <a:cs typeface="+mn-lt"/>
              </a:rPr>
              <a:t> BEP </a:t>
            </a:r>
          </a:p>
          <a:p>
            <a:pPr algn="ctr"/>
            <a:endParaRPr lang="en-US"/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EBD377-4A7E-CB45-58FB-8E39838D7590}"/>
              </a:ext>
            </a:extLst>
          </p:cNvPr>
          <p:cNvSpPr/>
          <p:nvPr/>
        </p:nvSpPr>
        <p:spPr>
          <a:xfrm>
            <a:off x="10512675" y="6926109"/>
            <a:ext cx="3902925" cy="2713461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700">
                <a:latin typeface="Poppins Bold"/>
                <a:cs typeface="Calibri"/>
              </a:rPr>
              <a:t>Targeting Strategy </a:t>
            </a: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148CEF-04D6-00B4-7227-6BE574E02AE2}"/>
              </a:ext>
            </a:extLst>
          </p:cNvPr>
          <p:cNvSpPr/>
          <p:nvPr/>
        </p:nvSpPr>
        <p:spPr>
          <a:xfrm>
            <a:off x="12480539" y="2857484"/>
            <a:ext cx="5117053" cy="300809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latin typeface="Poppins Bold"/>
                <a:cs typeface="Calibri"/>
              </a:rPr>
              <a:t>Recommendation</a:t>
            </a:r>
          </a:p>
          <a:p>
            <a:pPr algn="ctr"/>
            <a:endParaRPr lang="en-US">
              <a:latin typeface="Poppins Bold"/>
              <a:cs typeface="Calibri"/>
            </a:endParaRP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FD7457-10DC-5A77-44A9-0433C4C18567}"/>
              </a:ext>
            </a:extLst>
          </p:cNvPr>
          <p:cNvSpPr/>
          <p:nvPr/>
        </p:nvSpPr>
        <p:spPr>
          <a:xfrm>
            <a:off x="6976127" y="2944331"/>
            <a:ext cx="3921511" cy="2908608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700">
              <a:latin typeface="Poppins Bold"/>
              <a:cs typeface="Calibri"/>
            </a:endParaRPr>
          </a:p>
          <a:p>
            <a:pPr algn="ctr"/>
            <a:r>
              <a:rPr lang="en-US" sz="2700" b="1">
                <a:latin typeface="Poppins Bold"/>
                <a:cs typeface="Calibri"/>
              </a:rPr>
              <a:t>Market Entry &amp; Segmentation</a:t>
            </a:r>
            <a:endParaRPr lang="en-US" b="1">
              <a:cs typeface="Calibri"/>
            </a:endParaRPr>
          </a:p>
          <a:p>
            <a:pPr algn="ctr"/>
            <a:endParaRPr lang="en-US" b="1">
              <a:cs typeface="Calibri"/>
            </a:endParaRPr>
          </a:p>
          <a:p>
            <a:pPr algn="ctr"/>
            <a:endParaRPr lang="en-US" b="1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760FC6A3-6B75-C5F1-A38A-1212AF9EC480}"/>
              </a:ext>
            </a:extLst>
          </p:cNvPr>
          <p:cNvSpPr/>
          <p:nvPr/>
        </p:nvSpPr>
        <p:spPr>
          <a:xfrm rot="2580000">
            <a:off x="3067297" y="6051348"/>
            <a:ext cx="1310267" cy="418170"/>
          </a:xfrm>
          <a:prstGeom prst="striped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E882AA69-74D8-8974-52CF-C2BA94AF150F}"/>
              </a:ext>
            </a:extLst>
          </p:cNvPr>
          <p:cNvSpPr/>
          <p:nvPr/>
        </p:nvSpPr>
        <p:spPr>
          <a:xfrm rot="18360000">
            <a:off x="13799340" y="6309530"/>
            <a:ext cx="1291682" cy="362414"/>
          </a:xfrm>
          <a:prstGeom prst="striped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C3424526-8764-7CE2-1DB5-21FDC18636DB}"/>
              </a:ext>
            </a:extLst>
          </p:cNvPr>
          <p:cNvSpPr/>
          <p:nvPr/>
        </p:nvSpPr>
        <p:spPr>
          <a:xfrm rot="2640000">
            <a:off x="10468024" y="6018134"/>
            <a:ext cx="1310267" cy="399584"/>
          </a:xfrm>
          <a:prstGeom prst="striped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8BDC5621-58D7-AD36-9D9E-C7AAF9E82798}"/>
              </a:ext>
            </a:extLst>
          </p:cNvPr>
          <p:cNvSpPr/>
          <p:nvPr/>
        </p:nvSpPr>
        <p:spPr>
          <a:xfrm rot="18900000">
            <a:off x="6320914" y="6019213"/>
            <a:ext cx="1310267" cy="418170"/>
          </a:xfrm>
          <a:prstGeom prst="striped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098376" y="-5699760"/>
            <a:ext cx="7850656" cy="7850656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68D9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6271424" cy="10593582"/>
            <a:chOff x="0" y="0"/>
            <a:chExt cx="8361899" cy="1412477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30297" r="30297"/>
            <a:stretch>
              <a:fillRect/>
            </a:stretch>
          </p:blipFill>
          <p:spPr>
            <a:xfrm>
              <a:off x="0" y="0"/>
              <a:ext cx="8361899" cy="14124776"/>
            </a:xfrm>
            <a:prstGeom prst="rect">
              <a:avLst/>
            </a:prstGeom>
          </p:spPr>
        </p:pic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953222" y="6963734"/>
            <a:ext cx="7850656" cy="7850656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68D95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724231" y="1028700"/>
            <a:ext cx="1535069" cy="15082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7750095"/>
            <a:ext cx="1535069" cy="15082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593825" y="2218174"/>
            <a:ext cx="10635935" cy="1010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87"/>
              </a:lnSpc>
              <a:spcBef>
                <a:spcPct val="0"/>
              </a:spcBef>
            </a:pPr>
            <a:r>
              <a:rPr lang="en-US" sz="5900">
                <a:solidFill>
                  <a:srgbClr val="242424"/>
                </a:solidFill>
                <a:latin typeface="Poppins Bold"/>
                <a:cs typeface="Poppins Bold"/>
              </a:rPr>
              <a:t>Brand Positioning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93825" y="3741854"/>
            <a:ext cx="9107491" cy="5709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27"/>
              </a:lnSpc>
              <a:spcBef>
                <a:spcPct val="0"/>
              </a:spcBef>
            </a:pPr>
            <a:r>
              <a:rPr lang="en-US" sz="4000">
                <a:solidFill>
                  <a:srgbClr val="242424"/>
                </a:solidFill>
                <a:latin typeface="Poppins"/>
              </a:rPr>
              <a:t>REI provides outdoor enthusiasts with a greater selection and quality of goods and services than any other outdoor retailer. We do this by selling quality products, offering equipment rentals, providing expert advice, and through REI adventures.</a:t>
            </a:r>
            <a:endParaRPr lang="en-US" sz="4000">
              <a:solidFill>
                <a:srgbClr val="242424"/>
              </a:solidFill>
              <a:latin typeface="Poppins"/>
              <a:cs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57138" y="-442351"/>
            <a:ext cx="1535069" cy="15082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36386" y="1620877"/>
            <a:ext cx="7442516" cy="1013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87"/>
              </a:lnSpc>
              <a:spcBef>
                <a:spcPct val="0"/>
              </a:spcBef>
            </a:pPr>
            <a:r>
              <a:rPr lang="en-US" sz="5900">
                <a:solidFill>
                  <a:srgbClr val="242424"/>
                </a:solidFill>
                <a:latin typeface="Poppins Bold"/>
              </a:rPr>
              <a:t>Brand Equity</a:t>
            </a:r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978288" y="3252242"/>
            <a:ext cx="6450616" cy="639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27"/>
              </a:lnSpc>
              <a:spcBef>
                <a:spcPct val="0"/>
              </a:spcBef>
            </a:pPr>
            <a:r>
              <a:rPr lang="en-US" sz="2800">
                <a:solidFill>
                  <a:srgbClr val="242424"/>
                </a:solidFill>
                <a:latin typeface="Poppins"/>
                <a:ea typeface="+mn-lt"/>
                <a:cs typeface="Poppins"/>
              </a:rPr>
              <a:t>A life outdoors is a life well lived</a:t>
            </a:r>
          </a:p>
        </p:txBody>
      </p:sp>
      <p:pic>
        <p:nvPicPr>
          <p:cNvPr id="16" name="Graphic 16" descr="Pyramid with levels with solid fill">
            <a:extLst>
              <a:ext uri="{FF2B5EF4-FFF2-40B4-BE49-F238E27FC236}">
                <a16:creationId xmlns:a16="http://schemas.microsoft.com/office/drawing/2014/main" id="{3884A2B2-528C-2C84-54F4-EAB21F1D43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92878" y="553578"/>
            <a:ext cx="10337544" cy="97298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76CF06-A02C-9623-E7D6-E7F16A59C2BC}"/>
              </a:ext>
            </a:extLst>
          </p:cNvPr>
          <p:cNvSpPr txBox="1"/>
          <p:nvPr/>
        </p:nvSpPr>
        <p:spPr>
          <a:xfrm>
            <a:off x="13096875" y="2853017"/>
            <a:ext cx="1600200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Poppins"/>
                <a:ea typeface="+mn-lt"/>
                <a:cs typeface="+mn-lt"/>
              </a:rPr>
              <a:t>Overall Equity</a:t>
            </a:r>
            <a:endParaRPr lang="en-US" sz="2400" b="1">
              <a:latin typeface="Poppins"/>
              <a:cs typeface="Poppins"/>
            </a:endParaRPr>
          </a:p>
          <a:p>
            <a:pPr algn="l"/>
            <a:endParaRPr lang="en-US" sz="200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D0BE1-15F8-1C26-A4E7-AADDA878552A}"/>
              </a:ext>
            </a:extLst>
          </p:cNvPr>
          <p:cNvSpPr txBox="1"/>
          <p:nvPr/>
        </p:nvSpPr>
        <p:spPr>
          <a:xfrm>
            <a:off x="925936" y="7493265"/>
            <a:ext cx="6793516" cy="1230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>
                <a:solidFill>
                  <a:srgbClr val="242424"/>
                </a:solidFill>
                <a:latin typeface="Poppins"/>
                <a:cs typeface="Poppins"/>
              </a:rPr>
              <a:t>Consumer CO-OP based around love for outdoor recreation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8F830D-09DD-EC20-A14B-E272A4B77520}"/>
              </a:ext>
            </a:extLst>
          </p:cNvPr>
          <p:cNvSpPr txBox="1"/>
          <p:nvPr/>
        </p:nvSpPr>
        <p:spPr>
          <a:xfrm>
            <a:off x="9334499" y="7753350"/>
            <a:ext cx="9124950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>
                <a:latin typeface="Poppins"/>
                <a:ea typeface="+mn-lt"/>
                <a:cs typeface="+mn-lt"/>
              </a:rPr>
              <a:t>Brand Character</a:t>
            </a:r>
            <a:endParaRPr lang="en-US" sz="4800" b="1">
              <a:cs typeface="Calibri"/>
            </a:endParaRPr>
          </a:p>
          <a:p>
            <a:pPr algn="l"/>
            <a:endParaRPr lang="en-US" sz="4400">
              <a:cs typeface="Calibri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0D3DEF3D-0FFC-097E-92F1-D41ACE1D83F4}"/>
              </a:ext>
            </a:extLst>
          </p:cNvPr>
          <p:cNvSpPr txBox="1"/>
          <p:nvPr/>
        </p:nvSpPr>
        <p:spPr>
          <a:xfrm>
            <a:off x="925936" y="4254112"/>
            <a:ext cx="6517291" cy="1231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err="1">
                <a:solidFill>
                  <a:srgbClr val="242424"/>
                </a:solidFill>
                <a:latin typeface="Poppins"/>
                <a:cs typeface="Poppins"/>
              </a:rPr>
              <a:t>PoD</a:t>
            </a:r>
            <a:r>
              <a:rPr lang="en-US" sz="2800">
                <a:solidFill>
                  <a:srgbClr val="242424"/>
                </a:solidFill>
                <a:latin typeface="Poppins"/>
                <a:cs typeface="Poppins"/>
              </a:rPr>
              <a:t>: Co-Op membership</a:t>
            </a:r>
            <a:endParaRPr lang="en-US" sz="2800">
              <a:cs typeface="Calibri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err="1">
                <a:solidFill>
                  <a:srgbClr val="242424"/>
                </a:solidFill>
                <a:latin typeface="Poppins"/>
                <a:cs typeface="Poppins"/>
              </a:rPr>
              <a:t>PoP</a:t>
            </a:r>
            <a:r>
              <a:rPr lang="en-US" sz="2800">
                <a:solidFill>
                  <a:srgbClr val="242424"/>
                </a:solidFill>
                <a:latin typeface="Poppins"/>
                <a:cs typeface="Poppins"/>
              </a:rPr>
              <a:t>: High quality, community focus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E54D41-AED1-B59A-D39A-9163031D6C13}"/>
              </a:ext>
            </a:extLst>
          </p:cNvPr>
          <p:cNvSpPr txBox="1"/>
          <p:nvPr/>
        </p:nvSpPr>
        <p:spPr>
          <a:xfrm>
            <a:off x="12286449" y="4448102"/>
            <a:ext cx="321945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latin typeface="Poppins"/>
                <a:ea typeface="+mn-lt"/>
                <a:cs typeface="+mn-lt"/>
              </a:rPr>
              <a:t>Strategic Equities </a:t>
            </a:r>
            <a:endParaRPr lang="en-US" sz="2800">
              <a:cs typeface="Calibri"/>
            </a:endParaRPr>
          </a:p>
          <a:p>
            <a:pPr algn="l"/>
            <a:endParaRPr lang="en-US" sz="2800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1ACC17-9B62-1BF1-3F8B-1625B881CE31}"/>
              </a:ext>
            </a:extLst>
          </p:cNvPr>
          <p:cNvSpPr txBox="1"/>
          <p:nvPr/>
        </p:nvSpPr>
        <p:spPr>
          <a:xfrm>
            <a:off x="10410824" y="6200775"/>
            <a:ext cx="69723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latin typeface="Poppins"/>
                <a:cs typeface="Calibri"/>
              </a:rPr>
              <a:t>Reasons to Believe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4B412A10-82FA-359D-7A1E-8BA7286706D9}"/>
              </a:ext>
            </a:extLst>
          </p:cNvPr>
          <p:cNvSpPr txBox="1"/>
          <p:nvPr/>
        </p:nvSpPr>
        <p:spPr>
          <a:xfrm>
            <a:off x="925936" y="5876779"/>
            <a:ext cx="8987684" cy="1230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>
                <a:solidFill>
                  <a:srgbClr val="242424"/>
                </a:solidFill>
                <a:latin typeface="Poppins"/>
                <a:cs typeface="Poppins"/>
              </a:rPr>
              <a:t>Quality goods, equipment rentals, expert advice, REI adventures, classes and events</a:t>
            </a:r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9E48545-40CB-6FFD-83A9-33C9233B13DE}"/>
              </a:ext>
            </a:extLst>
          </p:cNvPr>
          <p:cNvCxnSpPr/>
          <p:nvPr/>
        </p:nvCxnSpPr>
        <p:spPr>
          <a:xfrm flipV="1">
            <a:off x="930105" y="3883582"/>
            <a:ext cx="14152258" cy="17449"/>
          </a:xfrm>
          <a:prstGeom prst="straightConnector1">
            <a:avLst/>
          </a:prstGeom>
          <a:ln>
            <a:solidFill>
              <a:srgbClr val="768D9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8E3943-E4F7-D980-18F1-D5C9F3E7ED09}"/>
              </a:ext>
            </a:extLst>
          </p:cNvPr>
          <p:cNvCxnSpPr>
            <a:cxnSpLocks/>
          </p:cNvCxnSpPr>
          <p:nvPr/>
        </p:nvCxnSpPr>
        <p:spPr>
          <a:xfrm flipV="1">
            <a:off x="930105" y="5523918"/>
            <a:ext cx="15138205" cy="17449"/>
          </a:xfrm>
          <a:prstGeom prst="straightConnector1">
            <a:avLst/>
          </a:prstGeom>
          <a:ln>
            <a:solidFill>
              <a:srgbClr val="768D9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25C860-971A-26B0-3DE2-BE2ACA91D1DC}"/>
              </a:ext>
            </a:extLst>
          </p:cNvPr>
          <p:cNvCxnSpPr>
            <a:cxnSpLocks/>
          </p:cNvCxnSpPr>
          <p:nvPr/>
        </p:nvCxnSpPr>
        <p:spPr>
          <a:xfrm flipV="1">
            <a:off x="912655" y="7146803"/>
            <a:ext cx="16193952" cy="17449"/>
          </a:xfrm>
          <a:prstGeom prst="straightConnector1">
            <a:avLst/>
          </a:prstGeom>
          <a:ln>
            <a:solidFill>
              <a:srgbClr val="768D9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AF07A1-3831-6832-12BF-C4A8F242DBDB}"/>
              </a:ext>
            </a:extLst>
          </p:cNvPr>
          <p:cNvCxnSpPr>
            <a:cxnSpLocks/>
          </p:cNvCxnSpPr>
          <p:nvPr/>
        </p:nvCxnSpPr>
        <p:spPr>
          <a:xfrm flipV="1">
            <a:off x="921381" y="8769689"/>
            <a:ext cx="17162448" cy="17449"/>
          </a:xfrm>
          <a:prstGeom prst="straightConnector1">
            <a:avLst/>
          </a:prstGeom>
          <a:ln>
            <a:solidFill>
              <a:srgbClr val="768D9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8">
            <a:extLst>
              <a:ext uri="{FF2B5EF4-FFF2-40B4-BE49-F238E27FC236}">
                <a16:creationId xmlns:a16="http://schemas.microsoft.com/office/drawing/2014/main" id="{B28A5557-5F7B-442F-5364-0289B16E5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846384" y="1211929"/>
            <a:ext cx="1535069" cy="15082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38" y="7987067"/>
            <a:ext cx="18463424" cy="2831049"/>
            <a:chOff x="0" y="0"/>
            <a:chExt cx="24617899" cy="377473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8482" b="38482"/>
            <a:stretch>
              <a:fillRect/>
            </a:stretch>
          </p:blipFill>
          <p:spPr>
            <a:xfrm>
              <a:off x="0" y="0"/>
              <a:ext cx="24617899" cy="3774732"/>
            </a:xfrm>
            <a:prstGeom prst="rect">
              <a:avLst/>
            </a:prstGeom>
          </p:spPr>
        </p:pic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62319" y="7259058"/>
            <a:ext cx="7850656" cy="7850656"/>
            <a:chOff x="0" y="0"/>
            <a:chExt cx="1708150" cy="1708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68D95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706600" y="-3730697"/>
            <a:ext cx="7850656" cy="7850656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68D95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569506" y="7232964"/>
            <a:ext cx="1535069" cy="150820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515600" y="990223"/>
            <a:ext cx="1535069" cy="15082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76400" y="1261677"/>
            <a:ext cx="7442516" cy="105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87"/>
              </a:lnSpc>
              <a:spcBef>
                <a:spcPct val="0"/>
              </a:spcBef>
            </a:pPr>
            <a:r>
              <a:rPr lang="en-US" sz="5919">
                <a:solidFill>
                  <a:srgbClr val="242424"/>
                </a:solidFill>
                <a:latin typeface="Poppins Bold"/>
              </a:rPr>
              <a:t>SWOT Analysis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8E2FF3-E723-5F4B-89E5-CADA57BF1174}"/>
              </a:ext>
            </a:extLst>
          </p:cNvPr>
          <p:cNvGrpSpPr/>
          <p:nvPr/>
        </p:nvGrpSpPr>
        <p:grpSpPr>
          <a:xfrm>
            <a:off x="735425" y="2977734"/>
            <a:ext cx="16515476" cy="4530027"/>
            <a:chOff x="553324" y="3340194"/>
            <a:chExt cx="16515476" cy="4530027"/>
          </a:xfrm>
        </p:grpSpPr>
        <p:sp>
          <p:nvSpPr>
            <p:cNvPr id="11" name="TextBox 11"/>
            <p:cNvSpPr txBox="1"/>
            <p:nvPr/>
          </p:nvSpPr>
          <p:spPr>
            <a:xfrm>
              <a:off x="553325" y="3340194"/>
              <a:ext cx="3092814" cy="779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327"/>
                </a:lnSpc>
                <a:spcBef>
                  <a:spcPct val="0"/>
                </a:spcBef>
              </a:pPr>
              <a:r>
                <a:rPr lang="en-US" sz="4519">
                  <a:solidFill>
                    <a:srgbClr val="242424"/>
                  </a:solidFill>
                  <a:latin typeface="Poppins Bold"/>
                </a:rPr>
                <a:t>Strengths</a:t>
              </a:r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98003993-9DF8-304C-BBF6-E085D5173D65}"/>
                </a:ext>
              </a:extLst>
            </p:cNvPr>
            <p:cNvSpPr txBox="1"/>
            <p:nvPr/>
          </p:nvSpPr>
          <p:spPr>
            <a:xfrm>
              <a:off x="4098964" y="3363447"/>
              <a:ext cx="4010466" cy="779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327"/>
                </a:lnSpc>
                <a:spcBef>
                  <a:spcPct val="0"/>
                </a:spcBef>
              </a:pPr>
              <a:r>
                <a:rPr lang="en-US" sz="4519">
                  <a:solidFill>
                    <a:srgbClr val="242424"/>
                  </a:solidFill>
                  <a:latin typeface="Poppins Bold"/>
                </a:rPr>
                <a:t>Weaknesses</a:t>
              </a:r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BF4A44E8-1AEF-6443-8175-FAFD1EA62EA2}"/>
                </a:ext>
              </a:extLst>
            </p:cNvPr>
            <p:cNvSpPr txBox="1"/>
            <p:nvPr/>
          </p:nvSpPr>
          <p:spPr>
            <a:xfrm>
              <a:off x="8612975" y="3340194"/>
              <a:ext cx="4326533" cy="779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327"/>
                </a:lnSpc>
                <a:spcBef>
                  <a:spcPct val="0"/>
                </a:spcBef>
              </a:pPr>
              <a:r>
                <a:rPr lang="en-US" sz="4519">
                  <a:solidFill>
                    <a:srgbClr val="242424"/>
                  </a:solidFill>
                  <a:latin typeface="Poppins Bold"/>
                </a:rPr>
                <a:t>Opportunities</a:t>
              </a: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CAB27369-70FD-5B42-AF1C-5EA20CAF33AA}"/>
                </a:ext>
              </a:extLst>
            </p:cNvPr>
            <p:cNvSpPr txBox="1"/>
            <p:nvPr/>
          </p:nvSpPr>
          <p:spPr>
            <a:xfrm>
              <a:off x="13518786" y="3340194"/>
              <a:ext cx="3092814" cy="779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327"/>
                </a:lnSpc>
                <a:spcBef>
                  <a:spcPct val="0"/>
                </a:spcBef>
              </a:pPr>
              <a:r>
                <a:rPr lang="en-US" sz="4519">
                  <a:solidFill>
                    <a:srgbClr val="242424"/>
                  </a:solidFill>
                  <a:latin typeface="Poppins Bold"/>
                </a:rPr>
                <a:t>Threats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F643AD-8888-FA49-BB6C-AE6D9684511F}"/>
                </a:ext>
              </a:extLst>
            </p:cNvPr>
            <p:cNvSpPr txBox="1"/>
            <p:nvPr/>
          </p:nvSpPr>
          <p:spPr>
            <a:xfrm>
              <a:off x="553324" y="4084569"/>
              <a:ext cx="3332876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000">
                  <a:latin typeface="Poppins" pitchFamily="2" charset="77"/>
                  <a:cs typeface="Poppins" pitchFamily="2" charset="77"/>
                </a:rPr>
                <a:t>Variety of products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000">
                  <a:latin typeface="Poppins" pitchFamily="2" charset="77"/>
                  <a:cs typeface="Poppins" pitchFamily="2" charset="77"/>
                </a:rPr>
                <a:t>Advocates for sustainability and recycling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000">
                  <a:latin typeface="Poppins" pitchFamily="2" charset="77"/>
                  <a:cs typeface="Poppins" pitchFamily="2" charset="77"/>
                </a:rPr>
                <a:t>One stop shop for all outdoor needs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3071A7-50A8-7040-812A-929977B59170}"/>
                </a:ext>
              </a:extLst>
            </p:cNvPr>
            <p:cNvSpPr txBox="1"/>
            <p:nvPr/>
          </p:nvSpPr>
          <p:spPr>
            <a:xfrm>
              <a:off x="4098964" y="4190337"/>
              <a:ext cx="382583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000">
                  <a:latin typeface="Poppins" pitchFamily="2" charset="77"/>
                  <a:cs typeface="Poppins" pitchFamily="2" charset="77"/>
                </a:rPr>
                <a:t>Location and employment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000">
                  <a:latin typeface="Poppins" pitchFamily="2" charset="77"/>
                  <a:cs typeface="Poppins" pitchFamily="2" charset="77"/>
                </a:rPr>
                <a:t>Employment rates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37C808-BCA9-2A4E-95BC-272E16420C37}"/>
                </a:ext>
              </a:extLst>
            </p:cNvPr>
            <p:cNvSpPr txBox="1"/>
            <p:nvPr/>
          </p:nvSpPr>
          <p:spPr>
            <a:xfrm>
              <a:off x="8612975" y="4130603"/>
              <a:ext cx="444698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000">
                  <a:latin typeface="Poppins" pitchFamily="2" charset="77"/>
                  <a:cs typeface="Poppins" pitchFamily="2" charset="77"/>
                </a:rPr>
                <a:t>Lots of recreational opportunities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000">
                  <a:latin typeface="Poppins" pitchFamily="2" charset="77"/>
                  <a:cs typeface="Poppins" pitchFamily="2" charset="77"/>
                </a:rPr>
                <a:t>Tourism is increasing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CBA76F-66C0-614B-9BCD-98A6B0423494}"/>
                </a:ext>
              </a:extLst>
            </p:cNvPr>
            <p:cNvSpPr txBox="1"/>
            <p:nvPr/>
          </p:nvSpPr>
          <p:spPr>
            <a:xfrm>
              <a:off x="13518786" y="4130603"/>
              <a:ext cx="3550014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000">
                  <a:latin typeface="Poppins" pitchFamily="2" charset="77"/>
                  <a:cs typeface="Poppins" pitchFamily="2" charset="77"/>
                </a:rPr>
                <a:t>Expropriation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000">
                  <a:latin typeface="Poppins" pitchFamily="2" charset="77"/>
                  <a:cs typeface="Poppins" pitchFamily="2" charset="77"/>
                </a:rPr>
                <a:t>Competition among brands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000">
                  <a:latin typeface="Poppins" pitchFamily="2" charset="77"/>
                  <a:cs typeface="Poppins" pitchFamily="2" charset="77"/>
                </a:rPr>
                <a:t>Higher interest rates (4-10%)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940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649645" y="-6401186"/>
            <a:ext cx="7850656" cy="7850656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68D95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4700619" y="8112670"/>
            <a:ext cx="7850656" cy="7850656"/>
            <a:chOff x="0" y="0"/>
            <a:chExt cx="1708150" cy="1708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68D95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14968" y="-483170"/>
            <a:ext cx="1535069" cy="150820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14968" y="2923449"/>
            <a:ext cx="7442516" cy="891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67"/>
              </a:lnSpc>
            </a:pPr>
            <a:r>
              <a:rPr lang="en-US" sz="5919">
                <a:solidFill>
                  <a:srgbClr val="242424"/>
                </a:solidFill>
                <a:latin typeface="Poppins Bold"/>
              </a:rPr>
              <a:t>Market Entry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4968" y="4497705"/>
            <a:ext cx="7986232" cy="4404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19">
                <a:solidFill>
                  <a:srgbClr val="242424"/>
                </a:solidFill>
                <a:latin typeface="Poppins"/>
              </a:rPr>
              <a:t>Expand to the EMEA region</a:t>
            </a:r>
          </a:p>
          <a:p>
            <a:pPr marL="571500" indent="-5715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19">
                <a:solidFill>
                  <a:srgbClr val="242424"/>
                </a:solidFill>
                <a:latin typeface="Poppins"/>
              </a:rPr>
              <a:t>Set up warehouses</a:t>
            </a:r>
          </a:p>
          <a:p>
            <a:pPr marL="571500" indent="-5715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19">
                <a:solidFill>
                  <a:srgbClr val="242424"/>
                </a:solidFill>
                <a:latin typeface="Poppins"/>
              </a:rPr>
              <a:t>Manage few storefronts</a:t>
            </a:r>
          </a:p>
          <a:p>
            <a:pPr marL="571500" indent="-571500">
              <a:lnSpc>
                <a:spcPts val="5627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19">
              <a:solidFill>
                <a:srgbClr val="242424"/>
              </a:solidFill>
              <a:latin typeface="Poppin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FB68B02-7B2B-EC41-B4A9-B86D2EF648FA}"/>
              </a:ext>
            </a:extLst>
          </p:cNvPr>
          <p:cNvSpPr/>
          <p:nvPr/>
        </p:nvSpPr>
        <p:spPr>
          <a:xfrm>
            <a:off x="12020950" y="2432019"/>
            <a:ext cx="9144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242424"/>
                </a:solidFill>
                <a:latin typeface="Poppins"/>
              </a:rPr>
              <a:t>AMER</a:t>
            </a:r>
          </a:p>
          <a:p>
            <a:pPr algn="ctr"/>
            <a:r>
              <a:rPr lang="en-US" sz="2400">
                <a:solidFill>
                  <a:srgbClr val="242424"/>
                </a:solidFill>
                <a:latin typeface="Poppins"/>
              </a:rPr>
              <a:t>67,866</a:t>
            </a:r>
            <a:endParaRPr lang="en-US" sz="24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5118D67-AC47-6944-B318-9114DE8CF161}"/>
              </a:ext>
            </a:extLst>
          </p:cNvPr>
          <p:cNvSpPr/>
          <p:nvPr/>
        </p:nvSpPr>
        <p:spPr>
          <a:xfrm>
            <a:off x="12101032" y="7606195"/>
            <a:ext cx="9144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242424"/>
                </a:solidFill>
                <a:latin typeface="Poppins"/>
              </a:rPr>
              <a:t>APAC</a:t>
            </a:r>
          </a:p>
          <a:p>
            <a:pPr algn="ctr"/>
            <a:r>
              <a:rPr lang="en-US" sz="2400">
                <a:solidFill>
                  <a:srgbClr val="242424"/>
                </a:solidFill>
                <a:latin typeface="Poppins"/>
              </a:rPr>
              <a:t>191,976</a:t>
            </a:r>
            <a:endParaRPr lang="en-US" sz="240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6E84F9E-67B8-B44C-80E9-0DF69D1F5E9B}"/>
              </a:ext>
            </a:extLst>
          </p:cNvPr>
          <p:cNvGrpSpPr/>
          <p:nvPr/>
        </p:nvGrpSpPr>
        <p:grpSpPr>
          <a:xfrm>
            <a:off x="9769953" y="1775692"/>
            <a:ext cx="6903079" cy="6588862"/>
            <a:chOff x="9769953" y="1775692"/>
            <a:chExt cx="6903079" cy="658886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94724E3-E9CF-2442-9CE5-617D3032513E}"/>
                </a:ext>
              </a:extLst>
            </p:cNvPr>
            <p:cNvGrpSpPr/>
            <p:nvPr/>
          </p:nvGrpSpPr>
          <p:grpSpPr>
            <a:xfrm>
              <a:off x="9769953" y="2710066"/>
              <a:ext cx="6903079" cy="5654488"/>
              <a:chOff x="9769953" y="2318093"/>
              <a:chExt cx="6903079" cy="5650813"/>
            </a:xfrm>
          </p:grpSpPr>
          <p:pic>
            <p:nvPicPr>
              <p:cNvPr id="48" name="Picture 47" descr="Chart, pie chart&#10;&#10;Description automatically generated">
                <a:extLst>
                  <a:ext uri="{FF2B5EF4-FFF2-40B4-BE49-F238E27FC236}">
                    <a16:creationId xmlns:a16="http://schemas.microsoft.com/office/drawing/2014/main" id="{9629AD3B-624D-9F4E-95D1-D6E846F1A6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22219" y="2318093"/>
                <a:ext cx="5650813" cy="5650813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6F8BDB2-DE3C-1344-A6A5-6AD7ADC3C2FD}"/>
                  </a:ext>
                </a:extLst>
              </p:cNvPr>
              <p:cNvSpPr txBox="1"/>
              <p:nvPr/>
            </p:nvSpPr>
            <p:spPr>
              <a:xfrm>
                <a:off x="9769953" y="3666708"/>
                <a:ext cx="125226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242424"/>
                    </a:solidFill>
                    <a:latin typeface="Poppins"/>
                  </a:rPr>
                  <a:t>EMEA</a:t>
                </a:r>
              </a:p>
              <a:p>
                <a:pPr algn="ctr"/>
                <a:r>
                  <a:rPr lang="en-US" sz="2400">
                    <a:solidFill>
                      <a:srgbClr val="242424"/>
                    </a:solidFill>
                    <a:latin typeface="Poppins"/>
                  </a:rPr>
                  <a:t>219,702</a:t>
                </a:r>
                <a:endParaRPr lang="en-US" sz="2400"/>
              </a:p>
            </p:txBody>
          </p:sp>
          <p:cxnSp>
            <p:nvCxnSpPr>
              <p:cNvPr id="61" name="Elbow Connector 60">
                <a:extLst>
                  <a:ext uri="{FF2B5EF4-FFF2-40B4-BE49-F238E27FC236}">
                    <a16:creationId xmlns:a16="http://schemas.microsoft.com/office/drawing/2014/main" id="{7986A62A-EAA3-6941-89F4-20DDCC20C561}"/>
                  </a:ext>
                </a:extLst>
              </p:cNvPr>
              <p:cNvCxnSpPr>
                <a:cxnSpLocks/>
                <a:stCxn id="49" idx="3"/>
              </p:cNvCxnSpPr>
              <p:nvPr/>
            </p:nvCxnSpPr>
            <p:spPr>
              <a:xfrm>
                <a:off x="11022219" y="4082207"/>
                <a:ext cx="1618230" cy="914399"/>
              </a:xfrm>
              <a:prstGeom prst="bentConnector3">
                <a:avLst>
                  <a:gd name="adj1" fmla="val 100452"/>
                </a:avLst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Elbow Connector 65">
                <a:extLst>
                  <a:ext uri="{FF2B5EF4-FFF2-40B4-BE49-F238E27FC236}">
                    <a16:creationId xmlns:a16="http://schemas.microsoft.com/office/drawing/2014/main" id="{10A2F3F6-5602-1C4C-8EF7-16B939529C0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4401800" y="2407202"/>
                <a:ext cx="1597952" cy="1247550"/>
              </a:xfrm>
              <a:prstGeom prst="bentConnector3">
                <a:avLst>
                  <a:gd name="adj1" fmla="val 99048"/>
                </a:avLst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Elbow Connector 72">
                <a:extLst>
                  <a:ext uri="{FF2B5EF4-FFF2-40B4-BE49-F238E27FC236}">
                    <a16:creationId xmlns:a16="http://schemas.microsoft.com/office/drawing/2014/main" id="{BCB3AD31-92A3-E84F-88EC-646BE12FEA9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4679812" y="6233430"/>
                <a:ext cx="1566041" cy="1073837"/>
              </a:xfrm>
              <a:prstGeom prst="bentConnector3">
                <a:avLst>
                  <a:gd name="adj1" fmla="val 694"/>
                </a:avLst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6A99472-80D1-5742-A3A7-90A27E3B9AFF}"/>
                </a:ext>
              </a:extLst>
            </p:cNvPr>
            <p:cNvSpPr/>
            <p:nvPr/>
          </p:nvSpPr>
          <p:spPr>
            <a:xfrm>
              <a:off x="11867756" y="1775692"/>
              <a:ext cx="395973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>
                  <a:solidFill>
                    <a:srgbClr val="242424"/>
                  </a:solidFill>
                  <a:latin typeface="Poppins"/>
                </a:rPr>
                <a:t>Total Sales By Region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415219" y="8092568"/>
            <a:ext cx="7850656" cy="7850656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68D95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5297339" y="-4611128"/>
            <a:ext cx="7850656" cy="7850656"/>
            <a:chOff x="0" y="0"/>
            <a:chExt cx="1708150" cy="1708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68D95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64900" y="9210469"/>
            <a:ext cx="1535069" cy="150820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267313" y="1321650"/>
            <a:ext cx="1535069" cy="1508205"/>
          </a:xfrm>
          <a:prstGeom prst="rect">
            <a:avLst/>
          </a:prstGeom>
        </p:spPr>
      </p:pic>
      <p:pic>
        <p:nvPicPr>
          <p:cNvPr id="12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4E5A19B1-6912-E03F-9225-AB8E023D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8084" y="224328"/>
            <a:ext cx="6182975" cy="9838167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48AA4B83-6BC5-56CB-70D0-7F151D31D215}"/>
              </a:ext>
            </a:extLst>
          </p:cNvPr>
          <p:cNvSpPr txBox="1"/>
          <p:nvPr/>
        </p:nvSpPr>
        <p:spPr>
          <a:xfrm>
            <a:off x="9236297" y="1943925"/>
            <a:ext cx="7442516" cy="891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67"/>
              </a:lnSpc>
            </a:pPr>
            <a:r>
              <a:rPr lang="en-US" sz="5900" b="1">
                <a:solidFill>
                  <a:srgbClr val="242424"/>
                </a:solidFill>
                <a:latin typeface="Poppins Bold"/>
              </a:rPr>
              <a:t>Segmentation</a:t>
            </a:r>
            <a:endParaRPr lang="en-US" sz="5900" b="1">
              <a:solidFill>
                <a:srgbClr val="242424"/>
              </a:solidFill>
              <a:latin typeface="Poppins Bold"/>
              <a:cs typeface="Poppins Bold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9A6F049E-75AC-6212-6F3E-2F1398D81BFE}"/>
              </a:ext>
            </a:extLst>
          </p:cNvPr>
          <p:cNvSpPr txBox="1"/>
          <p:nvPr/>
        </p:nvSpPr>
        <p:spPr>
          <a:xfrm>
            <a:off x="8063393" y="4612005"/>
            <a:ext cx="7986232" cy="1066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endParaRPr lang="en-US" sz="4000">
              <a:solidFill>
                <a:srgbClr val="242424"/>
              </a:solidFill>
              <a:latin typeface="Poppins"/>
              <a:cs typeface="Poppi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977256-CCE8-97E2-6498-CC003BF9D864}"/>
              </a:ext>
            </a:extLst>
          </p:cNvPr>
          <p:cNvSpPr txBox="1"/>
          <p:nvPr/>
        </p:nvSpPr>
        <p:spPr>
          <a:xfrm>
            <a:off x="7772400" y="49149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242424"/>
              </a:solidFill>
              <a:latin typeface="Poppins"/>
              <a:cs typeface="Poppins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04938B23-39FF-19AB-6892-AABED368CDFC}"/>
              </a:ext>
            </a:extLst>
          </p:cNvPr>
          <p:cNvSpPr txBox="1"/>
          <p:nvPr/>
        </p:nvSpPr>
        <p:spPr>
          <a:xfrm>
            <a:off x="9139718" y="3526155"/>
            <a:ext cx="7986232" cy="6838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200000"/>
              </a:lnSpc>
              <a:spcBef>
                <a:spcPct val="0"/>
              </a:spcBef>
              <a:buFont typeface="Wingdings"/>
              <a:buChar char="§"/>
            </a:pPr>
            <a:r>
              <a:rPr lang="en-US" sz="4000">
                <a:solidFill>
                  <a:srgbClr val="242424"/>
                </a:solidFill>
                <a:latin typeface="Poppins"/>
                <a:cs typeface="Poppins"/>
              </a:rPr>
              <a:t>Web sales have highest total sales in EMEA</a:t>
            </a:r>
          </a:p>
          <a:p>
            <a:pPr marL="571500" indent="-571500">
              <a:lnSpc>
                <a:spcPct val="2000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>
                <a:solidFill>
                  <a:srgbClr val="242424"/>
                </a:solidFill>
                <a:latin typeface="Poppins"/>
                <a:cs typeface="Poppins"/>
              </a:rPr>
              <a:t>Upward trend of online sales</a:t>
            </a:r>
          </a:p>
          <a:p>
            <a:pPr marL="571500" indent="-571500">
              <a:lnSpc>
                <a:spcPct val="200000"/>
              </a:lnSpc>
              <a:spcBef>
                <a:spcPct val="0"/>
              </a:spcBef>
              <a:buFont typeface="Arial"/>
              <a:buChar char="•"/>
            </a:pPr>
            <a:r>
              <a:rPr lang="en-US" sz="4000">
                <a:solidFill>
                  <a:srgbClr val="242424"/>
                </a:solidFill>
                <a:latin typeface="Poppins"/>
                <a:cs typeface="Poppins"/>
              </a:rPr>
              <a:t>Flexible distribution</a:t>
            </a:r>
            <a:endParaRPr lang="en-US"/>
          </a:p>
          <a:p>
            <a:pPr marL="571500" indent="-571500">
              <a:lnSpc>
                <a:spcPct val="200000"/>
              </a:lnSpc>
              <a:spcBef>
                <a:spcPct val="0"/>
              </a:spcBef>
              <a:buFont typeface="Arial"/>
              <a:buChar char="•"/>
            </a:pPr>
            <a:endParaRPr lang="en-US" sz="4000">
              <a:solidFill>
                <a:srgbClr val="242424"/>
              </a:solidFill>
              <a:latin typeface="Poppins"/>
              <a:cs typeface="Poppins"/>
            </a:endParaRPr>
          </a:p>
          <a:p>
            <a:pPr marL="571500" indent="-571500">
              <a:lnSpc>
                <a:spcPts val="5627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19">
              <a:solidFill>
                <a:srgbClr val="242424"/>
              </a:solidFill>
              <a:latin typeface="Poppins"/>
              <a:cs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9">
            <a:extLst>
              <a:ext uri="{FF2B5EF4-FFF2-40B4-BE49-F238E27FC236}">
                <a16:creationId xmlns:a16="http://schemas.microsoft.com/office/drawing/2014/main" id="{02CE6E29-9AD4-E0A3-DA7A-DD8CC97D82EA}"/>
              </a:ext>
            </a:extLst>
          </p:cNvPr>
          <p:cNvSpPr txBox="1"/>
          <p:nvPr/>
        </p:nvSpPr>
        <p:spPr>
          <a:xfrm>
            <a:off x="1100618" y="2787286"/>
            <a:ext cx="8018888" cy="14225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200000"/>
              </a:lnSpc>
              <a:spcBef>
                <a:spcPct val="0"/>
              </a:spcBef>
              <a:buFont typeface="Wingdings"/>
              <a:buChar char="§"/>
            </a:pPr>
            <a:r>
              <a:rPr lang="en-US" sz="4000">
                <a:solidFill>
                  <a:srgbClr val="242424"/>
                </a:solidFill>
                <a:latin typeface="Poppins"/>
                <a:cs typeface="Poppins"/>
              </a:rPr>
              <a:t>18-30 Has highest average and sum sales</a:t>
            </a:r>
            <a:endParaRPr lang="en-US">
              <a:ea typeface="Calibri"/>
              <a:cs typeface="Calibri"/>
            </a:endParaRPr>
          </a:p>
          <a:p>
            <a:pPr marL="571500" indent="-571500">
              <a:lnSpc>
                <a:spcPct val="200000"/>
              </a:lnSpc>
              <a:spcBef>
                <a:spcPct val="0"/>
              </a:spcBef>
              <a:buFont typeface="Wingdings"/>
              <a:buChar char="§"/>
            </a:pPr>
            <a:r>
              <a:rPr lang="en-US" sz="4000">
                <a:solidFill>
                  <a:srgbClr val="242424"/>
                </a:solidFill>
                <a:latin typeface="Poppins"/>
                <a:cs typeface="Poppins"/>
              </a:rPr>
              <a:t>Prominent demographic for web sales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sz="4000">
              <a:solidFill>
                <a:srgbClr val="242424"/>
              </a:solidFill>
              <a:latin typeface="Poppins"/>
              <a:cs typeface="Poppins"/>
            </a:endParaRPr>
          </a:p>
          <a:p>
            <a:pPr marL="571500" indent="-571500">
              <a:lnSpc>
                <a:spcPct val="200000"/>
              </a:lnSpc>
              <a:spcBef>
                <a:spcPct val="0"/>
              </a:spcBef>
              <a:buFont typeface="Wingdings"/>
              <a:buChar char="§"/>
            </a:pPr>
            <a:endParaRPr lang="en-US" sz="4000">
              <a:solidFill>
                <a:srgbClr val="242424"/>
              </a:solidFill>
              <a:latin typeface="Poppins"/>
              <a:cs typeface="Poppins"/>
            </a:endParaRPr>
          </a:p>
          <a:p>
            <a:pPr marL="571500" indent="-571500">
              <a:lnSpc>
                <a:spcPct val="200000"/>
              </a:lnSpc>
              <a:spcBef>
                <a:spcPct val="0"/>
              </a:spcBef>
              <a:buFont typeface="Wingdings"/>
              <a:buChar char="§"/>
            </a:pPr>
            <a:endParaRPr lang="en-US" sz="4000">
              <a:solidFill>
                <a:srgbClr val="242424"/>
              </a:solidFill>
              <a:latin typeface="Poppins"/>
              <a:cs typeface="Poppins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sz="4000">
              <a:solidFill>
                <a:srgbClr val="242424"/>
              </a:solidFill>
              <a:latin typeface="Poppins"/>
              <a:cs typeface="Poppins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sz="4000">
              <a:solidFill>
                <a:srgbClr val="242424"/>
              </a:solidFill>
              <a:latin typeface="Poppins"/>
              <a:cs typeface="Poppins"/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sz="4000">
              <a:solidFill>
                <a:srgbClr val="242424"/>
              </a:solidFill>
              <a:latin typeface="Poppins"/>
              <a:cs typeface="Poppins"/>
            </a:endParaRPr>
          </a:p>
          <a:p>
            <a:pPr marL="571500" indent="-571500">
              <a:lnSpc>
                <a:spcPct val="200000"/>
              </a:lnSpc>
              <a:spcBef>
                <a:spcPct val="0"/>
              </a:spcBef>
              <a:buFont typeface="Arial"/>
              <a:buChar char="•"/>
            </a:pPr>
            <a:endParaRPr lang="en-US" sz="4000">
              <a:solidFill>
                <a:srgbClr val="242424"/>
              </a:solidFill>
              <a:latin typeface="Poppins"/>
              <a:cs typeface="Poppins"/>
            </a:endParaRPr>
          </a:p>
          <a:p>
            <a:pPr marL="571500" indent="-571500">
              <a:lnSpc>
                <a:spcPts val="5627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19">
              <a:solidFill>
                <a:srgbClr val="242424"/>
              </a:solidFill>
              <a:latin typeface="Poppins"/>
              <a:cs typeface="Poppins"/>
            </a:endParaRPr>
          </a:p>
        </p:txBody>
      </p:sp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051005" y="-4790108"/>
            <a:ext cx="7850656" cy="7850656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68D95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3673361" y="7586731"/>
            <a:ext cx="7850656" cy="7850656"/>
            <a:chOff x="0" y="0"/>
            <a:chExt cx="1708150" cy="1708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68D95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665390" y="-869653"/>
            <a:ext cx="1535069" cy="1508205"/>
          </a:xfrm>
          <a:prstGeom prst="rect">
            <a:avLst/>
          </a:prstGeom>
        </p:spPr>
      </p:pic>
      <p:sp>
        <p:nvSpPr>
          <p:cNvPr id="18" name="TextBox 8">
            <a:extLst>
              <a:ext uri="{FF2B5EF4-FFF2-40B4-BE49-F238E27FC236}">
                <a16:creationId xmlns:a16="http://schemas.microsoft.com/office/drawing/2014/main" id="{B96405EE-FD3C-C69E-5CB3-DB0A5EC080C4}"/>
              </a:ext>
            </a:extLst>
          </p:cNvPr>
          <p:cNvSpPr txBox="1"/>
          <p:nvPr/>
        </p:nvSpPr>
        <p:spPr>
          <a:xfrm>
            <a:off x="852968" y="1494699"/>
            <a:ext cx="7442516" cy="891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67"/>
              </a:lnSpc>
            </a:pPr>
            <a:r>
              <a:rPr lang="en-US" sz="5900" b="1">
                <a:solidFill>
                  <a:srgbClr val="242424"/>
                </a:solidFill>
                <a:latin typeface="Poppins Bold"/>
              </a:rPr>
              <a:t>Age Demographic</a:t>
            </a:r>
            <a:endParaRPr lang="en-US" sz="5900" b="1">
              <a:solidFill>
                <a:srgbClr val="242424"/>
              </a:solidFill>
              <a:latin typeface="Poppins Bold"/>
              <a:cs typeface="Poppins Bold"/>
            </a:endParaRPr>
          </a:p>
        </p:txBody>
      </p:sp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4CE57890-A163-F4FE-5B33-C343B982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2200" y="108477"/>
            <a:ext cx="6146409" cy="977271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149224" y="9713307"/>
            <a:ext cx="1535069" cy="15082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8" descr="Browser window with solid fill">
            <a:extLst>
              <a:ext uri="{FF2B5EF4-FFF2-40B4-BE49-F238E27FC236}">
                <a16:creationId xmlns:a16="http://schemas.microsoft.com/office/drawing/2014/main" id="{8BF4607F-7DAC-023A-A80B-BC62C668B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3100" y="0"/>
            <a:ext cx="9029700" cy="9029700"/>
          </a:xfrm>
          <a:prstGeom prst="rect">
            <a:avLst/>
          </a:prstGeom>
        </p:spPr>
      </p:pic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538867" y="-3858036"/>
            <a:ext cx="7850656" cy="7850656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68D95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215479" y="6964820"/>
            <a:ext cx="7850656" cy="7850656"/>
            <a:chOff x="0" y="0"/>
            <a:chExt cx="1708150" cy="1708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768D95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377865" y="-587051"/>
            <a:ext cx="1535069" cy="15082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75682" y="7524459"/>
            <a:ext cx="1535069" cy="1508205"/>
          </a:xfrm>
          <a:prstGeom prst="rect">
            <a:avLst/>
          </a:prstGeom>
        </p:spPr>
      </p:pic>
      <p:pic>
        <p:nvPicPr>
          <p:cNvPr id="21" name="Picture 21" descr="Chart, bar chart&#10;&#10;Description automatically generated">
            <a:extLst>
              <a:ext uri="{FF2B5EF4-FFF2-40B4-BE49-F238E27FC236}">
                <a16:creationId xmlns:a16="http://schemas.microsoft.com/office/drawing/2014/main" id="{A2BEDE79-9D53-6EDB-2FDF-6E45AE9B4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9677" y="238125"/>
            <a:ext cx="5811796" cy="9658350"/>
          </a:xfrm>
          <a:prstGeom prst="rect">
            <a:avLst/>
          </a:prstGeom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ADF82AD7-52C8-011F-A2D7-67D9ADFCFA6B}"/>
              </a:ext>
            </a:extLst>
          </p:cNvPr>
          <p:cNvSpPr txBox="1"/>
          <p:nvPr/>
        </p:nvSpPr>
        <p:spPr>
          <a:xfrm>
            <a:off x="11146911" y="3532030"/>
            <a:ext cx="5985982" cy="4533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4000">
                <a:solidFill>
                  <a:srgbClr val="242424"/>
                </a:solidFill>
                <a:latin typeface="Poppins"/>
                <a:cs typeface="Poppins"/>
              </a:rPr>
              <a:t>Age 18-30 the spends most on web sales in the EMEA region </a:t>
            </a:r>
            <a:endParaRPr lang="en-US" sz="4000">
              <a:solidFill>
                <a:srgbClr val="242424"/>
              </a:solidFill>
              <a:latin typeface="Poppins"/>
              <a:ea typeface="Calibri"/>
              <a:cs typeface="Poppins"/>
            </a:endParaRPr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endParaRPr lang="en-US" sz="4000">
              <a:solidFill>
                <a:srgbClr val="242424"/>
              </a:solidFill>
              <a:latin typeface="Poppins"/>
              <a:cs typeface="Poppins"/>
            </a:endParaRPr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19">
              <a:solidFill>
                <a:srgbClr val="242424"/>
              </a:solidFill>
              <a:latin typeface="Poppins"/>
              <a:cs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13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Monochrome Business Presentation</dc:title>
  <cp:revision>2</cp:revision>
  <dcterms:created xsi:type="dcterms:W3CDTF">2006-08-16T00:00:00Z</dcterms:created>
  <dcterms:modified xsi:type="dcterms:W3CDTF">2023-02-02T18:06:35Z</dcterms:modified>
  <dc:identifier>DAE8Ud1cnvA</dc:identifier>
</cp:coreProperties>
</file>